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8"/>
  </p:notesMasterIdLst>
  <p:sldIdLst>
    <p:sldId id="256" r:id="rId2"/>
    <p:sldId id="276" r:id="rId3"/>
    <p:sldId id="277" r:id="rId4"/>
    <p:sldId id="278" r:id="rId5"/>
    <p:sldId id="282" r:id="rId6"/>
    <p:sldId id="283" r:id="rId7"/>
    <p:sldId id="280" r:id="rId8"/>
    <p:sldId id="284" r:id="rId9"/>
    <p:sldId id="285" r:id="rId10"/>
    <p:sldId id="313" r:id="rId11"/>
    <p:sldId id="306" r:id="rId12"/>
    <p:sldId id="307" r:id="rId13"/>
    <p:sldId id="287" r:id="rId14"/>
    <p:sldId id="290" r:id="rId15"/>
    <p:sldId id="309" r:id="rId16"/>
    <p:sldId id="310" r:id="rId17"/>
    <p:sldId id="311" r:id="rId18"/>
    <p:sldId id="312" r:id="rId19"/>
    <p:sldId id="314" r:id="rId20"/>
    <p:sldId id="315" r:id="rId21"/>
    <p:sldId id="293" r:id="rId22"/>
    <p:sldId id="294" r:id="rId23"/>
    <p:sldId id="305" r:id="rId24"/>
    <p:sldId id="273" r:id="rId25"/>
    <p:sldId id="292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0" autoAdjust="0"/>
    <p:restoredTop sz="94624" autoAdjust="0"/>
  </p:normalViewPr>
  <p:slideViewPr>
    <p:cSldViewPr snapToGrid="0" snapToObjects="1">
      <p:cViewPr varScale="1">
        <p:scale>
          <a:sx n="82" d="100"/>
          <a:sy n="82" d="100"/>
        </p:scale>
        <p:origin x="176" y="696"/>
      </p:cViewPr>
      <p:guideLst/>
    </p:cSldViewPr>
  </p:slideViewPr>
  <p:outlineViewPr>
    <p:cViewPr>
      <p:scale>
        <a:sx n="33" d="100"/>
        <a:sy n="33" d="100"/>
      </p:scale>
      <p:origin x="0" y="-55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3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A0C5B-E5AF-9B4B-8AC1-0F4BD29AA58D}" type="datetimeFigureOut">
              <a:rPr lang="sv-SE" smtClean="0"/>
              <a:t>2017-03-18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0203E-E3BA-4F47-87C7-CE6C7660A4B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675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46E0-B6F5-4D60-A8DA-CAF1D24020A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42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46E0-B6F5-4D60-A8DA-CAF1D24020A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895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8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9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66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855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75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79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5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70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8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6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9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3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4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7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Strategier för rationell </a:t>
            </a:r>
            <a:r>
              <a:rPr lang="sv-SE" b="1" dirty="0" err="1"/>
              <a:t>opioidförskrivning</a:t>
            </a:r>
            <a:r>
              <a:rPr lang="sv-SE" b="1" dirty="0"/>
              <a:t/>
            </a:r>
            <a:br>
              <a:rPr lang="sv-SE" b="1" dirty="0"/>
            </a:br>
            <a:r>
              <a:rPr lang="sv-SE" b="1" dirty="0"/>
              <a:t>i primärvården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Elsa </a:t>
            </a:r>
            <a:r>
              <a:rPr lang="sv-SE" dirty="0" err="1"/>
              <a:t>ekelin</a:t>
            </a:r>
            <a:r>
              <a:rPr lang="sv-SE" dirty="0"/>
              <a:t> och Klaus </a:t>
            </a:r>
            <a:r>
              <a:rPr lang="sv-SE" dirty="0" err="1"/>
              <a:t>stein</a:t>
            </a:r>
            <a:endParaRPr lang="sv-SE" dirty="0"/>
          </a:p>
          <a:p>
            <a:r>
              <a:rPr lang="sv-SE" dirty="0"/>
              <a:t>Loka 25-26 januari 2017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836190" y="-7904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02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864462" y="254000"/>
            <a:ext cx="8591550" cy="951136"/>
          </a:xfrm>
        </p:spPr>
        <p:txBody>
          <a:bodyPr>
            <a:normAutofit/>
          </a:bodyPr>
          <a:lstStyle/>
          <a:p>
            <a:r>
              <a:rPr lang="sv-SE" sz="3200" b="1" dirty="0"/>
              <a:t>Fall 1 - </a:t>
            </a:r>
            <a:r>
              <a:rPr lang="sv-SE" altLang="sv-SE" sz="3200" b="1" dirty="0"/>
              <a:t>46-årig </a:t>
            </a:r>
            <a:r>
              <a:rPr lang="sv-SE" altLang="sv-SE" sz="3200" b="1" dirty="0" smtClean="0"/>
              <a:t>man</a:t>
            </a:r>
            <a:endParaRPr lang="sv-SE" sz="3200" b="1" dirty="0"/>
          </a:p>
        </p:txBody>
      </p:sp>
      <p:sp>
        <p:nvSpPr>
          <p:cNvPr id="15364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878052" y="1577669"/>
            <a:ext cx="9925413" cy="4569131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endParaRPr lang="sv-SE" altLang="sv-SE" sz="1800" dirty="0"/>
          </a:p>
        </p:txBody>
      </p:sp>
    </p:spTree>
    <p:extLst>
      <p:ext uri="{BB962C8B-B14F-4D97-AF65-F5344CB8AC3E}">
        <p14:creationId xmlns:p14="http://schemas.microsoft.com/office/powerpoint/2010/main" val="22267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/>
              <a:t>OPIOIDförskrivning</a:t>
            </a:r>
            <a:r>
              <a:rPr lang="sv-SE" b="1" dirty="0"/>
              <a:t> PROBLEMATISK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sv-SE" dirty="0"/>
              <a:t>Oklar beroenderisk</a:t>
            </a:r>
          </a:p>
          <a:p>
            <a:r>
              <a:rPr lang="sv-SE" dirty="0"/>
              <a:t>Kontext</a:t>
            </a:r>
          </a:p>
          <a:p>
            <a:r>
              <a:rPr lang="sv-SE" dirty="0"/>
              <a:t>Patient som talar sanning</a:t>
            </a:r>
          </a:p>
          <a:p>
            <a:endParaRPr lang="sv-SE" dirty="0"/>
          </a:p>
          <a:p>
            <a:r>
              <a:rPr lang="sv-SE" dirty="0" err="1" smtClean="0"/>
              <a:t>RIKTLINjEr</a:t>
            </a:r>
            <a:r>
              <a:rPr lang="sv-SE" dirty="0" smtClean="0"/>
              <a:t> </a:t>
            </a:r>
            <a:r>
              <a:rPr lang="sv-SE" dirty="0"/>
              <a:t>för behandling</a:t>
            </a:r>
          </a:p>
          <a:p>
            <a:r>
              <a:rPr lang="sv-SE" dirty="0"/>
              <a:t>ickeverbal kommunikation</a:t>
            </a:r>
          </a:p>
          <a:p>
            <a:r>
              <a:rPr lang="sv-SE" dirty="0"/>
              <a:t>Svårighet och Obehag vid förskrivning</a:t>
            </a:r>
          </a:p>
        </p:txBody>
      </p:sp>
    </p:spTree>
    <p:extLst>
      <p:ext uri="{BB962C8B-B14F-4D97-AF65-F5344CB8AC3E}">
        <p14:creationId xmlns:p14="http://schemas.microsoft.com/office/powerpoint/2010/main" val="11520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94950"/>
          </a:xfrm>
        </p:spPr>
        <p:txBody>
          <a:bodyPr>
            <a:normAutofit/>
          </a:bodyPr>
          <a:lstStyle/>
          <a:p>
            <a:r>
              <a:rPr lang="sv-SE" b="1" dirty="0"/>
              <a:t>Intervjustudie om receptförnyelse</a:t>
            </a:r>
            <a:br>
              <a:rPr lang="sv-SE" b="1" dirty="0"/>
            </a:br>
            <a:r>
              <a:rPr lang="sv-SE" b="1" dirty="0"/>
              <a:t>av svaga </a:t>
            </a:r>
            <a:r>
              <a:rPr lang="sv-SE" b="1" dirty="0" err="1"/>
              <a:t>opioider</a:t>
            </a:r>
            <a:endParaRPr lang="sv-SE" b="1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653424" y="2709333"/>
            <a:ext cx="4748316" cy="32173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sv-SE" sz="2400" dirty="0"/>
              <a:t>Patientrelaterade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endParaRPr lang="sv-SE" sz="2400" dirty="0"/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sv-SE" sz="2400" dirty="0"/>
              <a:t>Relaterat till kollegor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endParaRPr lang="sv-SE" sz="2400" dirty="0"/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sv-SE" sz="2400" dirty="0"/>
              <a:t>KONFLIKT MED SIG SJÄLV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694267" y="1778000"/>
            <a:ext cx="5655733" cy="931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800" b="1" dirty="0"/>
              <a:t>SVÅRA SITUATIONER / dilemman</a:t>
            </a:r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6874933" y="1778000"/>
            <a:ext cx="4928226" cy="931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STRATEGIER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07" y="2692400"/>
            <a:ext cx="3537643" cy="289560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8476130" y="3015112"/>
            <a:ext cx="3470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AKTIVA GEMENSAMMA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8621550" y="3909367"/>
            <a:ext cx="2876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AKTIVA INDIVIDUELLA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8492829" y="4869123"/>
            <a:ext cx="2876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UNDVIKANDE</a:t>
            </a:r>
          </a:p>
        </p:txBody>
      </p:sp>
    </p:spTree>
    <p:extLst>
      <p:ext uri="{BB962C8B-B14F-4D97-AF65-F5344CB8AC3E}">
        <p14:creationId xmlns:p14="http://schemas.microsoft.com/office/powerpoint/2010/main" val="10604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967893" y="260648"/>
            <a:ext cx="8256215" cy="752128"/>
          </a:xfrm>
        </p:spPr>
        <p:txBody>
          <a:bodyPr>
            <a:normAutofit/>
          </a:bodyPr>
          <a:lstStyle/>
          <a:p>
            <a:r>
              <a:rPr lang="sv-SE" b="1" dirty="0"/>
              <a:t>Fall 2: 46-årig </a:t>
            </a:r>
            <a:r>
              <a:rPr lang="sv-SE" b="1" dirty="0" smtClean="0"/>
              <a:t>man</a:t>
            </a:r>
            <a:endParaRPr lang="sv-SE" b="1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829733" y="1314353"/>
            <a:ext cx="10989734" cy="517111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40000"/>
              </a:lnSpc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65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22381" y="229051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sv-SE" sz="3200" b="1" dirty="0"/>
              <a:t>Strategier för opiodförskrivning</a:t>
            </a:r>
            <a:r>
              <a:rPr lang="sv-SE" sz="2400" b="1" dirty="0"/>
              <a:t/>
            </a:r>
            <a:br>
              <a:rPr lang="sv-SE" sz="2400" b="1" dirty="0"/>
            </a:br>
            <a:r>
              <a:rPr lang="sv-SE" sz="2400" b="1" dirty="0"/>
              <a:t>Strategier på eda vårdcentral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106906" y="1811538"/>
            <a:ext cx="9865894" cy="4538134"/>
          </a:xfrm>
        </p:spPr>
        <p:txBody>
          <a:bodyPr>
            <a:normAutofit/>
          </a:bodyPr>
          <a:lstStyle/>
          <a:p>
            <a:r>
              <a:rPr lang="sv-SE" sz="2400" dirty="0"/>
              <a:t>Intern diskussion och Gemensam utbildning </a:t>
            </a:r>
          </a:p>
          <a:p>
            <a:r>
              <a:rPr lang="sv-SE" sz="2400" dirty="0"/>
              <a:t>Gemensamma målbeskrivningar</a:t>
            </a:r>
          </a:p>
          <a:p>
            <a:r>
              <a:rPr lang="sv-SE" sz="2400" dirty="0"/>
              <a:t>Lokala rutiner: telefonkontakter, receptförnyelse</a:t>
            </a:r>
          </a:p>
          <a:p>
            <a:r>
              <a:rPr lang="sv-SE" sz="2400" dirty="0"/>
              <a:t>Upprepa och uppföljning</a:t>
            </a:r>
          </a:p>
          <a:p>
            <a:r>
              <a:rPr lang="sv-SE" sz="2400" dirty="0"/>
              <a:t>Vem gör vad? Fördela ansvar på flera olika yrkeskategorier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71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Kvinna </a:t>
            </a:r>
            <a:r>
              <a:rPr lang="sv-SE" b="1" dirty="0"/>
              <a:t>66 år (OPIOIDFAS)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914400" y="2322979"/>
            <a:ext cx="10363826" cy="3548432"/>
          </a:xfrm>
        </p:spPr>
        <p:txBody>
          <a:bodyPr>
            <a:norm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65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Kvinna 66 år (ABSTINENSFAS)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7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Kvinna </a:t>
            </a:r>
            <a:r>
              <a:rPr lang="sv-SE" b="1" dirty="0"/>
              <a:t>66 år (FÖRDRÖJD FAS)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46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775" y="406401"/>
            <a:ext cx="10364451" cy="1320799"/>
          </a:xfrm>
        </p:spPr>
        <p:txBody>
          <a:bodyPr/>
          <a:lstStyle/>
          <a:p>
            <a:r>
              <a:rPr lang="sv-SE" b="1" dirty="0"/>
              <a:t>Tips till doktor vid problematisk OPIOIDANVÄNDNING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913774" y="1845733"/>
            <a:ext cx="10363826" cy="4724400"/>
          </a:xfrm>
        </p:spPr>
        <p:txBody>
          <a:bodyPr>
            <a:noAutofit/>
          </a:bodyPr>
          <a:lstStyle/>
          <a:p>
            <a:r>
              <a:rPr lang="sv-SE" dirty="0"/>
              <a:t>Dagbok 2 </a:t>
            </a:r>
            <a:r>
              <a:rPr lang="sv-SE" dirty="0" smtClean="0"/>
              <a:t>veckor.</a:t>
            </a:r>
            <a:endParaRPr lang="sv-SE" dirty="0"/>
          </a:p>
          <a:p>
            <a:r>
              <a:rPr lang="sv-SE" dirty="0"/>
              <a:t>45 </a:t>
            </a:r>
            <a:r>
              <a:rPr lang="sv-SE" dirty="0" smtClean="0"/>
              <a:t>MINUTER.</a:t>
            </a:r>
            <a:endParaRPr lang="sv-SE" dirty="0"/>
          </a:p>
          <a:p>
            <a:r>
              <a:rPr lang="sv-SE" dirty="0" smtClean="0"/>
              <a:t>Bekräfta, härbärgera, undersök, skilj symtom och behandling.</a:t>
            </a:r>
            <a:endParaRPr lang="sv-SE" dirty="0"/>
          </a:p>
          <a:p>
            <a:r>
              <a:rPr lang="sv-SE" dirty="0"/>
              <a:t>Förklara sensibilisering, </a:t>
            </a:r>
            <a:r>
              <a:rPr lang="sv-SE" dirty="0" smtClean="0"/>
              <a:t>abstinens</a:t>
            </a:r>
            <a:r>
              <a:rPr lang="sv-SE" dirty="0"/>
              <a:t>.</a:t>
            </a:r>
          </a:p>
          <a:p>
            <a:r>
              <a:rPr lang="sv-SE" dirty="0"/>
              <a:t>Sätt ut och ny </a:t>
            </a:r>
            <a:r>
              <a:rPr lang="sv-SE" dirty="0" smtClean="0"/>
              <a:t>smärtanalys.</a:t>
            </a:r>
            <a:endParaRPr lang="sv-SE" dirty="0"/>
          </a:p>
          <a:p>
            <a:r>
              <a:rPr lang="sv-SE" dirty="0"/>
              <a:t>FAS </a:t>
            </a:r>
            <a:r>
              <a:rPr lang="sv-SE" dirty="0" smtClean="0"/>
              <a:t>ut.</a:t>
            </a:r>
            <a:endParaRPr lang="sv-SE" dirty="0"/>
          </a:p>
          <a:p>
            <a:r>
              <a:rPr lang="sv-SE" dirty="0"/>
              <a:t>Ang. alternativa läkemedel (</a:t>
            </a:r>
            <a:r>
              <a:rPr lang="sv-SE" dirty="0" err="1"/>
              <a:t>saroten</a:t>
            </a:r>
            <a:r>
              <a:rPr lang="sv-SE" dirty="0"/>
              <a:t>, </a:t>
            </a:r>
            <a:r>
              <a:rPr lang="sv-SE" dirty="0" err="1"/>
              <a:t>Mirtazapin</a:t>
            </a:r>
            <a:r>
              <a:rPr lang="sv-SE" dirty="0"/>
              <a:t>, SSRI, </a:t>
            </a:r>
            <a:r>
              <a:rPr lang="sv-SE" dirty="0" err="1"/>
              <a:t>Gabapentin</a:t>
            </a:r>
            <a:r>
              <a:rPr lang="sv-SE" dirty="0"/>
              <a:t>, </a:t>
            </a:r>
            <a:r>
              <a:rPr lang="sv-SE" dirty="0" err="1"/>
              <a:t>Lyrica</a:t>
            </a:r>
            <a:r>
              <a:rPr lang="sv-SE" dirty="0" smtClean="0"/>
              <a:t>).</a:t>
            </a:r>
            <a:endParaRPr lang="sv-SE" dirty="0"/>
          </a:p>
          <a:p>
            <a:r>
              <a:rPr lang="sv-SE" dirty="0"/>
              <a:t>läkemedel Abstinens (</a:t>
            </a:r>
            <a:r>
              <a:rPr lang="sv-SE" dirty="0" err="1"/>
              <a:t>atarax</a:t>
            </a:r>
            <a:r>
              <a:rPr lang="sv-SE" dirty="0"/>
              <a:t>, lergigan, propavan, </a:t>
            </a:r>
            <a:r>
              <a:rPr lang="sv-SE" dirty="0" err="1"/>
              <a:t>nozinan</a:t>
            </a:r>
            <a:r>
              <a:rPr lang="sv-SE" dirty="0"/>
              <a:t>, </a:t>
            </a:r>
            <a:r>
              <a:rPr lang="sv-SE" dirty="0" err="1"/>
              <a:t>theralen</a:t>
            </a:r>
            <a:r>
              <a:rPr lang="sv-SE" dirty="0"/>
              <a:t>, </a:t>
            </a:r>
            <a:r>
              <a:rPr lang="sv-SE" dirty="0" err="1"/>
              <a:t>heminevrin</a:t>
            </a:r>
            <a:r>
              <a:rPr lang="sv-SE" dirty="0" smtClean="0"/>
              <a:t>).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14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864462" y="254000"/>
            <a:ext cx="8591550" cy="951136"/>
          </a:xfrm>
        </p:spPr>
        <p:txBody>
          <a:bodyPr>
            <a:normAutofit/>
          </a:bodyPr>
          <a:lstStyle/>
          <a:p>
            <a:r>
              <a:rPr lang="sv-SE" sz="3200" b="1" dirty="0"/>
              <a:t>Fall 1 - </a:t>
            </a:r>
            <a:r>
              <a:rPr lang="sv-SE" altLang="sv-SE" sz="3200" b="1" dirty="0"/>
              <a:t>46-årig </a:t>
            </a:r>
            <a:r>
              <a:rPr lang="sv-SE" altLang="sv-SE" sz="3200" b="1" dirty="0" smtClean="0"/>
              <a:t>man</a:t>
            </a:r>
            <a:endParaRPr lang="sv-SE" sz="3200" b="1" dirty="0"/>
          </a:p>
        </p:txBody>
      </p:sp>
      <p:sp>
        <p:nvSpPr>
          <p:cNvPr id="15364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878052" y="1577669"/>
            <a:ext cx="9925413" cy="4569131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altLang="sv-SE" sz="1800" dirty="0"/>
          </a:p>
        </p:txBody>
      </p:sp>
    </p:spTree>
    <p:extLst>
      <p:ext uri="{BB962C8B-B14F-4D97-AF65-F5344CB8AC3E}">
        <p14:creationId xmlns:p14="http://schemas.microsoft.com/office/powerpoint/2010/main" val="65628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" y="11094"/>
            <a:ext cx="12192001" cy="684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ubrik 1"/>
          <p:cNvSpPr>
            <a:spLocks noGrp="1"/>
          </p:cNvSpPr>
          <p:nvPr>
            <p:ph type="title"/>
          </p:nvPr>
        </p:nvSpPr>
        <p:spPr>
          <a:xfrm>
            <a:off x="1775520" y="180229"/>
            <a:ext cx="8591550" cy="1066800"/>
          </a:xfrm>
        </p:spPr>
        <p:txBody>
          <a:bodyPr>
            <a:normAutofit/>
          </a:bodyPr>
          <a:lstStyle/>
          <a:p>
            <a:pPr algn="ctr"/>
            <a:r>
              <a:rPr lang="sv-SE" sz="3200" b="1" dirty="0"/>
              <a:t>Strategier för opiodförskrivning</a:t>
            </a:r>
            <a:br>
              <a:rPr lang="sv-SE" sz="3200" b="1" dirty="0"/>
            </a:br>
            <a:r>
              <a:rPr lang="sv-SE" sz="2400" b="1" dirty="0">
                <a:cs typeface="Tunga" pitchFamily="34" charset="0"/>
              </a:rPr>
              <a:t>Nedtrappning</a:t>
            </a:r>
            <a:r>
              <a:rPr lang="sv-SE" dirty="0">
                <a:cs typeface="Tunga" pitchFamily="34" charset="0"/>
              </a:rPr>
              <a:t>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955404" y="1162362"/>
            <a:ext cx="10830196" cy="569563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sv-SE" dirty="0"/>
              <a:t>Smärtanalys och ställningstagande till nedtrappning</a:t>
            </a:r>
          </a:p>
          <a:p>
            <a:pPr>
              <a:defRPr/>
            </a:pPr>
            <a:r>
              <a:rPr lang="sv-SE" dirty="0"/>
              <a:t>Nedtrappningssamtal</a:t>
            </a:r>
          </a:p>
          <a:p>
            <a:pPr>
              <a:defRPr/>
            </a:pPr>
            <a:r>
              <a:rPr lang="sv-SE" dirty="0"/>
              <a:t>Information om nedtrappningsprocessen </a:t>
            </a:r>
          </a:p>
          <a:p>
            <a:pPr>
              <a:buFont typeface="Arial" charset="0"/>
              <a:buChar char="•"/>
              <a:defRPr/>
            </a:pPr>
            <a:r>
              <a:rPr lang="sv-SE" dirty="0"/>
              <a:t>Ingen förskrivning på annat ställe</a:t>
            </a:r>
          </a:p>
          <a:p>
            <a:pPr>
              <a:buFont typeface="Arial" charset="0"/>
              <a:buChar char="•"/>
              <a:defRPr/>
            </a:pPr>
            <a:r>
              <a:rPr lang="sv-SE" dirty="0"/>
              <a:t>Små recept eller </a:t>
            </a:r>
            <a:r>
              <a:rPr lang="sv-SE" dirty="0" err="1"/>
              <a:t>Apodos</a:t>
            </a:r>
            <a:endParaRPr lang="sv-SE" dirty="0"/>
          </a:p>
          <a:p>
            <a:pPr>
              <a:buFont typeface="Arial" charset="0"/>
              <a:buChar char="•"/>
              <a:defRPr/>
            </a:pPr>
            <a:r>
              <a:rPr lang="sv-SE" dirty="0"/>
              <a:t>Borttappat medicin/recept ersätts ej</a:t>
            </a:r>
          </a:p>
          <a:p>
            <a:pPr>
              <a:buFont typeface="Arial" charset="0"/>
              <a:buChar char="•"/>
              <a:defRPr/>
            </a:pPr>
            <a:r>
              <a:rPr lang="sv-SE" dirty="0"/>
              <a:t>Nedtrappning ca. 10% var 3.-7. dag </a:t>
            </a:r>
          </a:p>
          <a:p>
            <a:pPr>
              <a:buFont typeface="Arial" charset="0"/>
              <a:buChar char="•"/>
              <a:defRPr/>
            </a:pPr>
            <a:r>
              <a:rPr lang="sv-SE" dirty="0"/>
              <a:t>Ingen återgång till tidigare dos</a:t>
            </a:r>
          </a:p>
          <a:p>
            <a:pPr>
              <a:buFont typeface="Arial" charset="0"/>
              <a:buChar char="•"/>
              <a:defRPr/>
            </a:pPr>
            <a:r>
              <a:rPr lang="sv-SE" dirty="0"/>
              <a:t>Bryter patienten mot avtalet avslutas både nedtrappningen och förskrivning</a:t>
            </a:r>
          </a:p>
          <a:p>
            <a:pPr>
              <a:buFont typeface="Arial" charset="0"/>
              <a:buChar char="•"/>
              <a:defRPr/>
            </a:pPr>
            <a:r>
              <a:rPr lang="sv-SE" dirty="0"/>
              <a:t>Täta planerade kontakter </a:t>
            </a:r>
          </a:p>
          <a:p>
            <a:pPr>
              <a:buFont typeface="Arial" charset="0"/>
              <a:buChar char="•"/>
              <a:defRPr/>
            </a:pPr>
            <a:r>
              <a:rPr lang="sv-SE" dirty="0"/>
              <a:t>Erbjuder remiss till Fysioterapi, KBT, Friskvård</a:t>
            </a:r>
          </a:p>
          <a:p>
            <a:pPr>
              <a:buFont typeface="Arial" charset="0"/>
              <a:buChar char="•"/>
              <a:defRPr/>
            </a:pPr>
            <a:r>
              <a:rPr lang="sv-SE" dirty="0"/>
              <a:t>Vid besvärlig abstinens, skjut upp nästa steg i nedtrappningen</a:t>
            </a:r>
          </a:p>
          <a:p>
            <a:r>
              <a:rPr lang="sv-SE" dirty="0"/>
              <a:t>Medicinering kan användas mot abstinens (</a:t>
            </a:r>
            <a:r>
              <a:rPr lang="sv-SE" dirty="0" err="1"/>
              <a:t>Atarax</a:t>
            </a:r>
            <a:r>
              <a:rPr lang="sv-SE" dirty="0"/>
              <a:t>, </a:t>
            </a:r>
            <a:r>
              <a:rPr lang="sv-SE" dirty="0" err="1"/>
              <a:t>Theralen</a:t>
            </a:r>
            <a:r>
              <a:rPr lang="sv-SE" dirty="0"/>
              <a:t>, </a:t>
            </a:r>
            <a:r>
              <a:rPr lang="sv-SE" dirty="0" err="1"/>
              <a:t>Mirtazepin</a:t>
            </a:r>
            <a:r>
              <a:rPr lang="sv-SE" dirty="0"/>
              <a:t>)</a:t>
            </a:r>
          </a:p>
          <a:p>
            <a:r>
              <a:rPr lang="sv-SE" dirty="0"/>
              <a:t>Uppföljningsbesök efter avslutat nedtrappning</a:t>
            </a:r>
          </a:p>
          <a:p>
            <a:pPr>
              <a:buFont typeface="Arial" charset="0"/>
              <a:buChar char="•"/>
              <a:defRPr/>
            </a:pPr>
            <a:r>
              <a:rPr lang="sv-SE" dirty="0"/>
              <a:t>Samarbete med Psykiatri, Beroendecentrum, Smärtcentrum, </a:t>
            </a:r>
            <a:r>
              <a:rPr lang="sv-SE" dirty="0" err="1"/>
              <a:t>Läkemedelskommittéen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452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4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4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FALL 18 ÅRIG KVINNA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59624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8161241" y="3227400"/>
            <a:ext cx="311635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537507" y="3227400"/>
            <a:ext cx="311635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913774" y="3210467"/>
            <a:ext cx="311635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3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800225" y="116633"/>
            <a:ext cx="8591550" cy="792088"/>
          </a:xfrm>
        </p:spPr>
        <p:txBody>
          <a:bodyPr>
            <a:normAutofit/>
          </a:bodyPr>
          <a:lstStyle/>
          <a:p>
            <a:r>
              <a:rPr lang="sv-SE" altLang="sv-SE" b="1" dirty="0" smtClean="0"/>
              <a:t>Fall </a:t>
            </a:r>
            <a:r>
              <a:rPr lang="sv-SE" altLang="sv-SE" b="1" dirty="0"/>
              <a:t>58-årig </a:t>
            </a:r>
            <a:r>
              <a:rPr lang="sv-SE" altLang="sv-SE" b="1" dirty="0" smtClean="0"/>
              <a:t>kvinna</a:t>
            </a:r>
            <a:endParaRPr lang="sv-SE" b="1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812800" y="1052736"/>
            <a:ext cx="10600267" cy="5658944"/>
          </a:xfrm>
        </p:spPr>
        <p:txBody>
          <a:bodyPr>
            <a:noAutofit/>
          </a:bodyPr>
          <a:lstStyle/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8696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ubrik 3"/>
          <p:cNvSpPr>
            <a:spLocks noGrp="1"/>
          </p:cNvSpPr>
          <p:nvPr>
            <p:ph type="title"/>
          </p:nvPr>
        </p:nvSpPr>
        <p:spPr>
          <a:xfrm>
            <a:off x="698843" y="453189"/>
            <a:ext cx="3935688" cy="1320800"/>
          </a:xfrm>
        </p:spPr>
        <p:txBody>
          <a:bodyPr>
            <a:normAutofit/>
          </a:bodyPr>
          <a:lstStyle/>
          <a:p>
            <a:pPr algn="l"/>
            <a:r>
              <a:rPr lang="sv-SE" altLang="sv-SE" sz="4000" b="1" dirty="0">
                <a:latin typeface="+mn-lt"/>
                <a:cs typeface="Tunga" pitchFamily="34" charset="0"/>
              </a:rPr>
              <a:t>Central </a:t>
            </a:r>
            <a:r>
              <a:rPr lang="sv-SE" altLang="sv-SE" sz="4000" b="1" dirty="0" err="1">
                <a:latin typeface="+mn-lt"/>
                <a:cs typeface="Tunga" pitchFamily="34" charset="0"/>
              </a:rPr>
              <a:t>Sensitisering</a:t>
            </a:r>
            <a:r>
              <a:rPr lang="sv-SE" altLang="sv-SE" sz="4000" b="1" dirty="0">
                <a:latin typeface="+mn-lt"/>
                <a:cs typeface="Tunga" pitchFamily="34" charset="0"/>
              </a:rPr>
              <a:t> 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5488087" y="533400"/>
            <a:ext cx="4875114" cy="57028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endParaRPr lang="sv-SE" dirty="0">
              <a:latin typeface="Bookman Old Style" panose="02050604050505020204" pitchFamily="18" charset="0"/>
            </a:endParaRPr>
          </a:p>
        </p:txBody>
      </p:sp>
      <p:sp>
        <p:nvSpPr>
          <p:cNvPr id="2" name="Platshållare för text 1"/>
          <p:cNvSpPr>
            <a:spLocks noGrp="1"/>
          </p:cNvSpPr>
          <p:nvPr>
            <p:ph type="body" sz="half" idx="2"/>
          </p:nvPr>
        </p:nvSpPr>
        <p:spPr>
          <a:xfrm>
            <a:off x="698843" y="2009274"/>
            <a:ext cx="3935688" cy="422693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v-SE" sz="2000" dirty="0"/>
              <a:t>Förändrad smärtreglering, störd smärtmodulering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v-SE" sz="2000" dirty="0"/>
              <a:t>Förändrad transmitteraktivitet i CNS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v-SE" sz="2000" dirty="0"/>
              <a:t>Aktivering av immunsystemet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sv-SE" sz="2000" dirty="0"/>
              <a:t>Blod-hjärn-barriären blir genomtränglig</a:t>
            </a:r>
          </a:p>
          <a:p>
            <a:pPr algn="l"/>
            <a:endParaRPr lang="sv-SE" sz="2000" dirty="0"/>
          </a:p>
        </p:txBody>
      </p:sp>
      <p:pic>
        <p:nvPicPr>
          <p:cNvPr id="6" name="Picture 3" descr="wind 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8087" y="533400"/>
            <a:ext cx="5448618" cy="5702808"/>
          </a:xfrm>
        </p:spPr>
      </p:pic>
    </p:spTree>
    <p:extLst>
      <p:ext uri="{BB962C8B-B14F-4D97-AF65-F5344CB8AC3E}">
        <p14:creationId xmlns:p14="http://schemas.microsoft.com/office/powerpoint/2010/main" val="16870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>
          <a:xfrm>
            <a:off x="1778001" y="364068"/>
            <a:ext cx="8591550" cy="9683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v-SE" altLang="sv-SE" b="1" dirty="0">
                <a:cs typeface="Tunga" pitchFamily="34" charset="0"/>
              </a:rPr>
              <a:t>Smärtanalys</a:t>
            </a:r>
            <a:r>
              <a:rPr lang="sv-SE" altLang="sv-SE" dirty="0">
                <a:cs typeface="Tunga" pitchFamily="34" charset="0"/>
              </a:rPr>
              <a:t/>
            </a:r>
            <a:br>
              <a:rPr lang="sv-SE" altLang="sv-SE" dirty="0">
                <a:cs typeface="Tunga" pitchFamily="34" charset="0"/>
              </a:rPr>
            </a:br>
            <a:endParaRPr lang="sv-SE" altLang="sv-SE" sz="2200" b="1" dirty="0">
              <a:cs typeface="Tunga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1433133" y="1920875"/>
            <a:ext cx="9451974" cy="4937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sv-SE" sz="1800" dirty="0" smtClean="0">
                <a:latin typeface="+mj-lt"/>
              </a:rPr>
              <a:t>Anamnes</a:t>
            </a:r>
            <a:endParaRPr lang="sv-SE" sz="1800" dirty="0">
              <a:latin typeface="+mj-lt"/>
            </a:endParaRPr>
          </a:p>
          <a:p>
            <a:pPr>
              <a:defRPr/>
            </a:pPr>
            <a:r>
              <a:rPr lang="sv-SE" sz="1800" dirty="0">
                <a:latin typeface="+mj-lt"/>
              </a:rPr>
              <a:t>Klinisk </a:t>
            </a:r>
            <a:r>
              <a:rPr lang="sv-SE" sz="1800" dirty="0" smtClean="0">
                <a:latin typeface="+mj-lt"/>
              </a:rPr>
              <a:t>undersökning (</a:t>
            </a:r>
            <a:r>
              <a:rPr lang="sv-SE" sz="1800" dirty="0">
                <a:latin typeface="+mj-lt"/>
              </a:rPr>
              <a:t>Smärtritning)</a:t>
            </a:r>
          </a:p>
          <a:p>
            <a:pPr>
              <a:defRPr/>
            </a:pPr>
            <a:r>
              <a:rPr lang="sv-SE" sz="1800" dirty="0" smtClean="0">
                <a:latin typeface="+mj-lt"/>
              </a:rPr>
              <a:t>patientens </a:t>
            </a:r>
            <a:r>
              <a:rPr lang="sv-SE" sz="1800" dirty="0">
                <a:latin typeface="+mj-lt"/>
              </a:rPr>
              <a:t>egna föreställningar och förväntningar </a:t>
            </a:r>
            <a:endParaRPr lang="sv-SE" sz="1800" dirty="0" smtClean="0">
              <a:latin typeface="+mj-lt"/>
            </a:endParaRPr>
          </a:p>
          <a:p>
            <a:pPr>
              <a:defRPr/>
            </a:pPr>
            <a:r>
              <a:rPr lang="sv-SE" sz="1800" dirty="0" smtClean="0">
                <a:latin typeface="+mj-lt"/>
              </a:rPr>
              <a:t>Funktions-/aktivitetsförmåga </a:t>
            </a:r>
            <a:r>
              <a:rPr lang="sv-SE" sz="1800" dirty="0">
                <a:latin typeface="+mj-lt"/>
              </a:rPr>
              <a:t>och livskvalitet (ÖSQ)</a:t>
            </a:r>
          </a:p>
          <a:p>
            <a:pPr>
              <a:defRPr/>
            </a:pPr>
            <a:r>
              <a:rPr lang="sv-SE" sz="1800" dirty="0" smtClean="0">
                <a:latin typeface="+mj-lt"/>
              </a:rPr>
              <a:t>psykosociala situationen </a:t>
            </a:r>
            <a:r>
              <a:rPr lang="sv-SE" sz="1800" dirty="0">
                <a:latin typeface="+mj-lt"/>
              </a:rPr>
              <a:t>(HAD)</a:t>
            </a:r>
          </a:p>
          <a:p>
            <a:pPr>
              <a:defRPr/>
            </a:pPr>
            <a:endParaRPr lang="sv-S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7245"/>
              </p:ext>
            </p:extLst>
          </p:nvPr>
        </p:nvGraphicFramePr>
        <p:xfrm>
          <a:off x="1316182" y="620522"/>
          <a:ext cx="9250217" cy="5951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27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36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1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9215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solidFill>
                            <a:schemeClr val="tx1"/>
                          </a:solidFill>
                          <a:latin typeface="+mj-lt"/>
                        </a:rPr>
                        <a:t>Smärttyp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solidFill>
                            <a:schemeClr val="tx1"/>
                          </a:solidFill>
                          <a:latin typeface="+mj-lt"/>
                        </a:rPr>
                        <a:t>Mekanismer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Opioid</a:t>
                      </a:r>
                      <a:r>
                        <a:rPr lang="sv-SE" sz="2400" dirty="0">
                          <a:solidFill>
                            <a:schemeClr val="tx1"/>
                          </a:solidFill>
                          <a:latin typeface="+mj-lt"/>
                        </a:rPr>
                        <a:t>-känslighet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Terapire-kommendation</a:t>
                      </a:r>
                      <a:endParaRPr lang="sv-SE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1841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err="1">
                          <a:solidFill>
                            <a:schemeClr val="tx1"/>
                          </a:solidFill>
                          <a:latin typeface="+mn-lt"/>
                        </a:rPr>
                        <a:t>Nociceptiv</a:t>
                      </a:r>
                      <a:endParaRPr lang="sv-SE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sv-SE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sv-S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unga" pitchFamily="34" charset="0"/>
                        </a:rPr>
                        <a:t>Funktionell </a:t>
                      </a:r>
                      <a:r>
                        <a:rPr lang="sv-SE" altLang="sv-SE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unga" pitchFamily="34" charset="0"/>
                        </a:rPr>
                        <a:t>nociception</a:t>
                      </a:r>
                      <a:r>
                        <a:rPr lang="sv-SE" altLang="sv-S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unga" pitchFamily="34" charset="0"/>
                        </a:rPr>
                        <a:t> </a:t>
                      </a:r>
                      <a:endParaRPr lang="sv-SE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+++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err="1">
                          <a:solidFill>
                            <a:schemeClr val="tx1"/>
                          </a:solidFill>
                          <a:latin typeface="+mn-lt"/>
                        </a:rPr>
                        <a:t>Paracetamol</a:t>
                      </a:r>
                      <a:r>
                        <a:rPr lang="sv-SE" sz="2400" dirty="0">
                          <a:solidFill>
                            <a:schemeClr val="tx1"/>
                          </a:solidFill>
                          <a:latin typeface="+mn-lt"/>
                        </a:rPr>
                        <a:t>, NSAID, </a:t>
                      </a:r>
                    </a:p>
                    <a:p>
                      <a:pPr algn="ctr"/>
                      <a:r>
                        <a:rPr lang="sv-SE" sz="2400" dirty="0" err="1">
                          <a:solidFill>
                            <a:schemeClr val="tx1"/>
                          </a:solidFill>
                          <a:latin typeface="+mn-lt"/>
                        </a:rPr>
                        <a:t>Opioider</a:t>
                      </a:r>
                      <a:endParaRPr lang="sv-SE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5121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solidFill>
                            <a:schemeClr val="tx1"/>
                          </a:solidFill>
                          <a:latin typeface="+mn-lt"/>
                        </a:rPr>
                        <a:t>Neuropatisk</a:t>
                      </a:r>
                    </a:p>
                    <a:p>
                      <a:pPr algn="ctr"/>
                      <a:endParaRPr lang="sv-SE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sv-SE" sz="2400" spc="30" dirty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Dysfunktionell </a:t>
                      </a:r>
                      <a:r>
                        <a:rPr lang="sv-SE" sz="2400" spc="30" dirty="0" err="1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nociception</a:t>
                      </a:r>
                      <a:endParaRPr lang="sv-SE" sz="2400" spc="30" dirty="0">
                        <a:solidFill>
                          <a:schemeClr val="tx1"/>
                        </a:solidFill>
                        <a:latin typeface="+mn-lt"/>
                        <a:cs typeface="Tahoma" pitchFamily="34" charset="0"/>
                      </a:endParaRPr>
                    </a:p>
                    <a:p>
                      <a:pPr marL="0" indent="0" algn="ctr" fontAlgn="auto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sv-SE" sz="1800" spc="30" dirty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(nervskada)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sv-SE" sz="2800" b="1" spc="30" dirty="0">
                          <a:solidFill>
                            <a:schemeClr val="tx1"/>
                          </a:solidFill>
                          <a:latin typeface="+mn-lt"/>
                          <a:cs typeface="Tahoma" pitchFamily="34" charset="0"/>
                        </a:rPr>
                        <a:t>+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solidFill>
                            <a:schemeClr val="tx1"/>
                          </a:solidFill>
                          <a:latin typeface="+mn-lt"/>
                        </a:rPr>
                        <a:t>TCA, </a:t>
                      </a:r>
                      <a:r>
                        <a:rPr lang="sv-SE" sz="2400" dirty="0" err="1">
                          <a:solidFill>
                            <a:schemeClr val="tx1"/>
                          </a:solidFill>
                          <a:latin typeface="+mn-lt"/>
                        </a:rPr>
                        <a:t>Gabapentin</a:t>
                      </a:r>
                      <a:r>
                        <a:rPr lang="sv-SE" sz="240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</a:p>
                    <a:p>
                      <a:pPr algn="ctr"/>
                      <a:r>
                        <a:rPr lang="sv-SE" sz="2400" dirty="0" err="1">
                          <a:solidFill>
                            <a:schemeClr val="tx1"/>
                          </a:solidFill>
                          <a:latin typeface="+mn-lt"/>
                        </a:rPr>
                        <a:t>Duloxetin</a:t>
                      </a:r>
                      <a:endParaRPr lang="sv-SE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sv-S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1841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solidFill>
                            <a:schemeClr val="tx1"/>
                          </a:solidFill>
                          <a:latin typeface="+mn-lt"/>
                        </a:rPr>
                        <a:t>Generaliserad</a:t>
                      </a:r>
                    </a:p>
                    <a:p>
                      <a:pPr algn="ctr"/>
                      <a:r>
                        <a:rPr lang="sv-SE" sz="1800" dirty="0">
                          <a:solidFill>
                            <a:schemeClr val="tx1"/>
                          </a:solidFill>
                          <a:latin typeface="+mn-lt"/>
                        </a:rPr>
                        <a:t>(långvarig)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Central </a:t>
                      </a:r>
                      <a:r>
                        <a:rPr lang="sv-SE" sz="2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Sensitisering</a:t>
                      </a:r>
                      <a:endParaRPr lang="sv-SE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---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dirty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4294967295"/>
          </p:nvPr>
        </p:nvSpPr>
        <p:spPr>
          <a:xfrm>
            <a:off x="433137" y="409074"/>
            <a:ext cx="11345779" cy="602782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sv-SE" sz="2800" dirty="0">
                <a:latin typeface="+mj-lt"/>
              </a:rPr>
              <a:t>RCT on </a:t>
            </a:r>
            <a:r>
              <a:rPr lang="sv-SE" sz="2800" dirty="0" err="1">
                <a:latin typeface="+mj-lt"/>
              </a:rPr>
              <a:t>efficiacy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of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opioid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therapy</a:t>
            </a:r>
            <a:r>
              <a:rPr lang="sv-SE" sz="2800" dirty="0">
                <a:latin typeface="+mj-lt"/>
              </a:rPr>
              <a:t> </a:t>
            </a:r>
          </a:p>
          <a:p>
            <a:pPr marL="0" indent="0" algn="ctr">
              <a:buNone/>
              <a:defRPr/>
            </a:pPr>
            <a:r>
              <a:rPr lang="sv-SE" sz="2800" dirty="0">
                <a:latin typeface="+mj-lt"/>
              </a:rPr>
              <a:t>for non-cancer pain 2004-2011:</a:t>
            </a:r>
          </a:p>
          <a:p>
            <a:pPr marL="0" indent="0" algn="ctr">
              <a:buNone/>
              <a:defRPr/>
            </a:pPr>
            <a:endParaRPr lang="sv-SE" sz="2800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sv-SE" sz="2800" b="1" dirty="0">
                <a:latin typeface="+mj-lt"/>
              </a:rPr>
              <a:t>”In </a:t>
            </a:r>
            <a:r>
              <a:rPr lang="sv-SE" sz="2800" b="1" dirty="0" err="1">
                <a:latin typeface="+mj-lt"/>
              </a:rPr>
              <a:t>summary</a:t>
            </a:r>
            <a:r>
              <a:rPr lang="sv-SE" sz="2800" b="1" dirty="0">
                <a:latin typeface="+mj-lt"/>
              </a:rPr>
              <a:t>, randomised </a:t>
            </a:r>
            <a:r>
              <a:rPr lang="sv-SE" sz="2800" b="1" dirty="0" err="1">
                <a:latin typeface="+mj-lt"/>
              </a:rPr>
              <a:t>controlled</a:t>
            </a:r>
            <a:r>
              <a:rPr lang="sv-SE" sz="2800" b="1" dirty="0">
                <a:latin typeface="+mj-lt"/>
              </a:rPr>
              <a:t> </a:t>
            </a:r>
            <a:r>
              <a:rPr lang="sv-SE" sz="2800" b="1" dirty="0" err="1">
                <a:latin typeface="+mj-lt"/>
              </a:rPr>
              <a:t>trials</a:t>
            </a:r>
            <a:endParaRPr lang="sv-SE" sz="2800" b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sv-SE" sz="2800" b="1" dirty="0">
                <a:latin typeface="+mj-lt"/>
              </a:rPr>
              <a:t> </a:t>
            </a:r>
            <a:r>
              <a:rPr lang="sv-SE" sz="2800" b="1" dirty="0" err="1">
                <a:latin typeface="+mj-lt"/>
              </a:rPr>
              <a:t>have</a:t>
            </a:r>
            <a:r>
              <a:rPr lang="sv-SE" sz="2800" b="1" dirty="0">
                <a:latin typeface="+mj-lt"/>
              </a:rPr>
              <a:t> demonstrated </a:t>
            </a:r>
            <a:r>
              <a:rPr lang="sv-SE" sz="2800" b="1" dirty="0" err="1">
                <a:latin typeface="+mj-lt"/>
              </a:rPr>
              <a:t>analgesic</a:t>
            </a:r>
            <a:r>
              <a:rPr lang="sv-SE" sz="2800" b="1" dirty="0">
                <a:latin typeface="+mj-lt"/>
              </a:rPr>
              <a:t> </a:t>
            </a:r>
            <a:r>
              <a:rPr lang="sv-SE" sz="2800" b="1" dirty="0" err="1">
                <a:latin typeface="+mj-lt"/>
              </a:rPr>
              <a:t>efficiacy</a:t>
            </a:r>
            <a:r>
              <a:rPr lang="sv-SE" sz="2800" b="1" dirty="0">
                <a:latin typeface="+mj-lt"/>
              </a:rPr>
              <a:t> </a:t>
            </a:r>
          </a:p>
          <a:p>
            <a:pPr marL="0" indent="0" algn="ctr">
              <a:buNone/>
              <a:defRPr/>
            </a:pPr>
            <a:r>
              <a:rPr lang="sv-SE" sz="2800" b="1" dirty="0" err="1">
                <a:latin typeface="+mj-lt"/>
              </a:rPr>
              <a:t>of</a:t>
            </a:r>
            <a:r>
              <a:rPr lang="sv-SE" sz="2800" b="1" dirty="0">
                <a:latin typeface="+mj-lt"/>
              </a:rPr>
              <a:t> short-term,</a:t>
            </a:r>
          </a:p>
          <a:p>
            <a:pPr marL="0" indent="0" algn="ctr">
              <a:buNone/>
              <a:defRPr/>
            </a:pPr>
            <a:r>
              <a:rPr lang="sv-SE" sz="2800" b="1" dirty="0">
                <a:latin typeface="+mj-lt"/>
              </a:rPr>
              <a:t> </a:t>
            </a:r>
            <a:r>
              <a:rPr lang="sv-SE" sz="2800" b="1" dirty="0" err="1">
                <a:latin typeface="+mj-lt"/>
              </a:rPr>
              <a:t>but</a:t>
            </a:r>
            <a:r>
              <a:rPr lang="sv-SE" sz="2800" b="1" dirty="0">
                <a:latin typeface="+mj-lt"/>
              </a:rPr>
              <a:t> not long-term, </a:t>
            </a:r>
          </a:p>
          <a:p>
            <a:pPr marL="0" indent="0" algn="ctr">
              <a:buNone/>
              <a:defRPr/>
            </a:pPr>
            <a:r>
              <a:rPr lang="sv-SE" sz="2800" b="1" dirty="0" err="1">
                <a:latin typeface="+mj-lt"/>
              </a:rPr>
              <a:t>opioid</a:t>
            </a:r>
            <a:r>
              <a:rPr lang="sv-SE" sz="2800" b="1" dirty="0">
                <a:latin typeface="+mj-lt"/>
              </a:rPr>
              <a:t> </a:t>
            </a:r>
            <a:r>
              <a:rPr lang="sv-SE" sz="2800" b="1" dirty="0" err="1">
                <a:latin typeface="+mj-lt"/>
              </a:rPr>
              <a:t>treatment</a:t>
            </a:r>
            <a:r>
              <a:rPr lang="sv-SE" sz="2800" b="1" dirty="0">
                <a:latin typeface="+mj-lt"/>
              </a:rPr>
              <a:t> </a:t>
            </a:r>
            <a:r>
              <a:rPr lang="sv-SE" sz="2800" b="1" dirty="0" err="1">
                <a:latin typeface="+mj-lt"/>
              </a:rPr>
              <a:t>of</a:t>
            </a:r>
            <a:r>
              <a:rPr lang="sv-SE" sz="2800" b="1" dirty="0">
                <a:latin typeface="+mj-lt"/>
              </a:rPr>
              <a:t> </a:t>
            </a:r>
            <a:r>
              <a:rPr lang="sv-SE" sz="2800" b="1" dirty="0" err="1">
                <a:latin typeface="+mj-lt"/>
              </a:rPr>
              <a:t>chronic</a:t>
            </a:r>
            <a:r>
              <a:rPr lang="sv-SE" sz="2800" b="1" dirty="0">
                <a:latin typeface="+mj-lt"/>
              </a:rPr>
              <a:t> pain.”</a:t>
            </a:r>
          </a:p>
          <a:p>
            <a:pPr marL="0" indent="0" algn="ctr">
              <a:buNone/>
              <a:defRPr/>
            </a:pPr>
            <a:endParaRPr lang="sv-SE" dirty="0">
              <a:latin typeface="+mj-lt"/>
            </a:endParaRPr>
          </a:p>
          <a:p>
            <a:pPr marL="0" indent="0">
              <a:buNone/>
              <a:defRPr/>
            </a:pPr>
            <a:r>
              <a:rPr lang="sv-SE" sz="1600" dirty="0">
                <a:latin typeface="+mj-lt"/>
              </a:rPr>
              <a:t>Sullivan M, </a:t>
            </a:r>
            <a:r>
              <a:rPr lang="sv-SE" sz="1600" dirty="0" err="1">
                <a:latin typeface="+mj-lt"/>
              </a:rPr>
              <a:t>Howe</a:t>
            </a:r>
            <a:r>
              <a:rPr lang="sv-SE" sz="1600" dirty="0">
                <a:latin typeface="+mj-lt"/>
              </a:rPr>
              <a:t> C: </a:t>
            </a:r>
            <a:r>
              <a:rPr lang="sv-SE" sz="1600" dirty="0" err="1">
                <a:latin typeface="+mj-lt"/>
              </a:rPr>
              <a:t>Opioid</a:t>
            </a:r>
            <a:r>
              <a:rPr lang="sv-SE" sz="1600" dirty="0">
                <a:latin typeface="+mj-lt"/>
              </a:rPr>
              <a:t> </a:t>
            </a:r>
            <a:r>
              <a:rPr lang="sv-SE" sz="1600" dirty="0" err="1">
                <a:latin typeface="+mj-lt"/>
              </a:rPr>
              <a:t>Therapy</a:t>
            </a:r>
            <a:r>
              <a:rPr lang="sv-SE" sz="1600" dirty="0">
                <a:latin typeface="+mj-lt"/>
              </a:rPr>
              <a:t> for </a:t>
            </a:r>
            <a:r>
              <a:rPr lang="sv-SE" sz="1600" dirty="0" err="1">
                <a:latin typeface="+mj-lt"/>
              </a:rPr>
              <a:t>Chronic</a:t>
            </a:r>
            <a:r>
              <a:rPr lang="sv-SE" sz="1600" dirty="0">
                <a:latin typeface="+mj-lt"/>
              </a:rPr>
              <a:t> Pain in the US: </a:t>
            </a:r>
            <a:r>
              <a:rPr lang="sv-SE" sz="1600" dirty="0" err="1">
                <a:latin typeface="+mj-lt"/>
              </a:rPr>
              <a:t>promises</a:t>
            </a:r>
            <a:r>
              <a:rPr lang="sv-SE" sz="1600" dirty="0">
                <a:latin typeface="+mj-lt"/>
              </a:rPr>
              <a:t> and </a:t>
            </a:r>
            <a:r>
              <a:rPr lang="sv-SE" sz="1600" dirty="0" err="1">
                <a:latin typeface="+mj-lt"/>
              </a:rPr>
              <a:t>perils</a:t>
            </a:r>
            <a:r>
              <a:rPr lang="sv-SE" sz="1600" dirty="0">
                <a:latin typeface="+mj-lt"/>
              </a:rPr>
              <a:t>. PAIN (2013) December; 154: 94-100</a:t>
            </a:r>
          </a:p>
          <a:p>
            <a:pPr marL="0" indent="0">
              <a:buNone/>
              <a:defRPr/>
            </a:pPr>
            <a:endParaRPr lang="sv-S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59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800225" y="228601"/>
            <a:ext cx="8591550" cy="824136"/>
          </a:xfrm>
        </p:spPr>
        <p:txBody>
          <a:bodyPr>
            <a:normAutofit/>
          </a:bodyPr>
          <a:lstStyle/>
          <a:p>
            <a:pPr algn="ctr"/>
            <a:r>
              <a:rPr lang="sv-SE" sz="4400" b="1" dirty="0"/>
              <a:t>Vilka </a:t>
            </a:r>
            <a:r>
              <a:rPr lang="sv-SE" sz="4400" b="1" dirty="0" err="1"/>
              <a:t>opioider</a:t>
            </a:r>
            <a:r>
              <a:rPr lang="sv-SE" sz="4400" b="1" dirty="0"/>
              <a:t>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913774" y="1253068"/>
            <a:ext cx="10363826" cy="4538132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sv-SE" sz="2100" dirty="0"/>
              <a:t>Kortverkande:</a:t>
            </a:r>
          </a:p>
          <a:p>
            <a:pPr lvl="1">
              <a:buFont typeface="Arial" charset="0"/>
              <a:buChar char="•"/>
              <a:defRPr/>
            </a:pPr>
            <a:r>
              <a:rPr lang="sv-SE" sz="2100" dirty="0"/>
              <a:t>Morfin 	(Morfin)						30mg		</a:t>
            </a:r>
          </a:p>
          <a:p>
            <a:pPr lvl="1">
              <a:buFont typeface="Arial" charset="0"/>
              <a:buChar char="•"/>
              <a:defRPr/>
            </a:pPr>
            <a:r>
              <a:rPr lang="sv-SE" sz="2100" dirty="0" err="1"/>
              <a:t>Oxykodon</a:t>
            </a:r>
            <a:r>
              <a:rPr lang="sv-SE" sz="2100" dirty="0"/>
              <a:t> 	(</a:t>
            </a:r>
            <a:r>
              <a:rPr lang="sv-SE" sz="2100" dirty="0" err="1"/>
              <a:t>OxyNorm</a:t>
            </a:r>
            <a:r>
              <a:rPr lang="sv-SE" sz="2100" dirty="0"/>
              <a:t>) 					15mg</a:t>
            </a:r>
          </a:p>
          <a:p>
            <a:pPr lvl="1">
              <a:buFont typeface="Arial" charset="0"/>
              <a:buChar char="•"/>
              <a:defRPr/>
            </a:pPr>
            <a:r>
              <a:rPr lang="sv-SE" sz="2100" dirty="0"/>
              <a:t>Kodein 	(Citodon, Treo </a:t>
            </a:r>
            <a:r>
              <a:rPr lang="sv-SE" sz="2100" dirty="0" err="1"/>
              <a:t>comp</a:t>
            </a:r>
            <a:r>
              <a:rPr lang="sv-SE" sz="2100" dirty="0"/>
              <a:t>, </a:t>
            </a:r>
            <a:r>
              <a:rPr lang="sv-SE" sz="2100" dirty="0" err="1"/>
              <a:t>Ardinex</a:t>
            </a:r>
            <a:r>
              <a:rPr lang="sv-SE" sz="2100" dirty="0"/>
              <a:t>)			300mg</a:t>
            </a:r>
          </a:p>
          <a:p>
            <a:pPr lvl="1">
              <a:buFont typeface="Arial" charset="0"/>
              <a:buChar char="•"/>
              <a:defRPr/>
            </a:pPr>
            <a:r>
              <a:rPr lang="sv-SE" sz="2100" dirty="0" err="1"/>
              <a:t>Tramadol</a:t>
            </a:r>
            <a:r>
              <a:rPr lang="sv-SE" sz="2100" dirty="0"/>
              <a:t>	(</a:t>
            </a:r>
            <a:r>
              <a:rPr lang="sv-SE" sz="2100" dirty="0" err="1"/>
              <a:t>Tradolan</a:t>
            </a:r>
            <a:r>
              <a:rPr lang="sv-SE" sz="2100" dirty="0"/>
              <a:t>)					300mg</a:t>
            </a:r>
          </a:p>
          <a:p>
            <a:pPr lvl="1">
              <a:buFont typeface="Arial" charset="0"/>
              <a:buChar char="•"/>
              <a:defRPr/>
            </a:pPr>
            <a:endParaRPr lang="sv-SE" sz="2100" dirty="0"/>
          </a:p>
          <a:p>
            <a:pPr>
              <a:buFont typeface="Arial" charset="0"/>
              <a:buChar char="•"/>
              <a:defRPr/>
            </a:pPr>
            <a:r>
              <a:rPr lang="sv-SE" sz="2100" dirty="0"/>
              <a:t>Långverkande:</a:t>
            </a:r>
          </a:p>
          <a:p>
            <a:pPr lvl="1">
              <a:buFont typeface="Arial" charset="0"/>
              <a:buChar char="•"/>
              <a:defRPr/>
            </a:pPr>
            <a:r>
              <a:rPr lang="sv-SE" sz="2100" dirty="0"/>
              <a:t>Morfin 	(</a:t>
            </a:r>
            <a:r>
              <a:rPr lang="sv-SE" sz="2100" dirty="0" err="1"/>
              <a:t>Dolcontin</a:t>
            </a:r>
            <a:r>
              <a:rPr lang="sv-SE" sz="2100" dirty="0"/>
              <a:t>)					30mg</a:t>
            </a:r>
          </a:p>
          <a:p>
            <a:pPr lvl="1">
              <a:buFont typeface="Arial" charset="0"/>
              <a:buChar char="•"/>
              <a:defRPr/>
            </a:pPr>
            <a:r>
              <a:rPr lang="sv-SE" sz="2100" dirty="0" err="1"/>
              <a:t>Oxykodon</a:t>
            </a:r>
            <a:r>
              <a:rPr lang="sv-SE" sz="2100" dirty="0"/>
              <a:t>	(</a:t>
            </a:r>
            <a:r>
              <a:rPr lang="sv-SE" sz="2100" dirty="0" err="1"/>
              <a:t>OxyContin</a:t>
            </a:r>
            <a:r>
              <a:rPr lang="sv-SE" sz="2100" dirty="0"/>
              <a:t>, </a:t>
            </a:r>
            <a:r>
              <a:rPr lang="sv-SE" sz="2100" dirty="0" err="1"/>
              <a:t>Oxykodon</a:t>
            </a:r>
            <a:r>
              <a:rPr lang="sv-SE" sz="2100" dirty="0"/>
              <a:t> depot)			15mg</a:t>
            </a:r>
          </a:p>
          <a:p>
            <a:pPr lvl="1">
              <a:buFont typeface="Arial" charset="0"/>
              <a:buChar char="•"/>
              <a:defRPr/>
            </a:pPr>
            <a:r>
              <a:rPr lang="sv-SE" sz="2100" dirty="0" err="1"/>
              <a:t>Tramadol</a:t>
            </a:r>
            <a:r>
              <a:rPr lang="sv-SE" sz="2100" dirty="0"/>
              <a:t> 	(</a:t>
            </a:r>
            <a:r>
              <a:rPr lang="sv-SE" sz="2100" dirty="0" err="1"/>
              <a:t>Tramadol</a:t>
            </a:r>
            <a:r>
              <a:rPr lang="sv-SE" sz="2100" dirty="0"/>
              <a:t> </a:t>
            </a:r>
            <a:r>
              <a:rPr lang="sv-SE" sz="2100" dirty="0" err="1"/>
              <a:t>Retard</a:t>
            </a:r>
            <a:r>
              <a:rPr lang="sv-SE" sz="2100" dirty="0"/>
              <a:t>; </a:t>
            </a:r>
            <a:r>
              <a:rPr lang="sv-SE" sz="2100" dirty="0" err="1"/>
              <a:t>Gemadol</a:t>
            </a:r>
            <a:r>
              <a:rPr lang="sv-SE" sz="2100" dirty="0"/>
              <a:t>)				300mg</a:t>
            </a:r>
          </a:p>
          <a:p>
            <a:pPr marL="182563" lvl="1" indent="0">
              <a:buNone/>
              <a:defRPr/>
            </a:pPr>
            <a:endParaRPr lang="sv-SE" sz="2100" dirty="0"/>
          </a:p>
          <a:p>
            <a:pPr marL="182563" lvl="1" indent="0">
              <a:buNone/>
              <a:defRPr/>
            </a:pPr>
            <a:r>
              <a:rPr lang="sv-SE" sz="2100" dirty="0" err="1"/>
              <a:t>PlÅster</a:t>
            </a:r>
            <a:r>
              <a:rPr lang="sv-SE" sz="2100" dirty="0"/>
              <a:t> (vid störd mag-/tarmfunktion):</a:t>
            </a:r>
          </a:p>
          <a:p>
            <a:pPr lvl="1">
              <a:buFont typeface="Arial" charset="0"/>
              <a:buChar char="•"/>
              <a:defRPr/>
            </a:pPr>
            <a:r>
              <a:rPr lang="sv-SE" sz="2100" dirty="0" err="1"/>
              <a:t>Buprenorfin</a:t>
            </a:r>
            <a:r>
              <a:rPr lang="sv-SE" sz="2100" dirty="0"/>
              <a:t> 						15ug</a:t>
            </a:r>
          </a:p>
          <a:p>
            <a:pPr lvl="1">
              <a:buFont typeface="Arial" charset="0"/>
              <a:buChar char="•"/>
              <a:defRPr/>
            </a:pPr>
            <a:r>
              <a:rPr lang="sv-SE" sz="2100" dirty="0" err="1"/>
              <a:t>Fentanyl</a:t>
            </a:r>
            <a:r>
              <a:rPr lang="sv-SE" sz="2100" dirty="0"/>
              <a:t>							12ug</a:t>
            </a:r>
          </a:p>
          <a:p>
            <a:pPr lvl="1">
              <a:buNone/>
              <a:defRPr/>
            </a:pPr>
            <a:endParaRPr lang="sv-SE" dirty="0"/>
          </a:p>
          <a:p>
            <a:pPr lvl="1">
              <a:buFont typeface="Arial" charset="0"/>
              <a:buChar char="•"/>
              <a:defRPr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5918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149" y="112679"/>
            <a:ext cx="10364451" cy="1596177"/>
          </a:xfrm>
        </p:spPr>
        <p:txBody>
          <a:bodyPr>
            <a:normAutofit/>
          </a:bodyPr>
          <a:lstStyle/>
          <a:p>
            <a:r>
              <a:rPr lang="sv-SE" sz="4000" b="1" dirty="0" err="1"/>
              <a:t>Opioider</a:t>
            </a:r>
            <a:r>
              <a:rPr lang="sv-SE" sz="4000" b="1" dirty="0"/>
              <a:t> - Vanliga biverkningar	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13149" y="1566153"/>
            <a:ext cx="5106026" cy="4299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i="1" dirty="0" smtClean="0"/>
              <a:t> </a:t>
            </a:r>
            <a:r>
              <a:rPr lang="sv-SE" sz="1800" i="1" dirty="0"/>
              <a:t>Långtidsanvändning:</a:t>
            </a:r>
          </a:p>
          <a:p>
            <a:r>
              <a:rPr lang="sv-SE" sz="1800" dirty="0"/>
              <a:t>Kognitiv påverkan, </a:t>
            </a:r>
            <a:r>
              <a:rPr lang="sv-SE" sz="1800" dirty="0" err="1"/>
              <a:t>sedering</a:t>
            </a:r>
            <a:r>
              <a:rPr lang="sv-SE" sz="1800" dirty="0"/>
              <a:t>, trötthet, konfusion</a:t>
            </a:r>
          </a:p>
          <a:p>
            <a:r>
              <a:rPr lang="sv-SE" sz="1800" dirty="0"/>
              <a:t>Sömnstörningar</a:t>
            </a:r>
          </a:p>
          <a:p>
            <a:r>
              <a:rPr lang="sv-SE" sz="1800" dirty="0"/>
              <a:t>Nedstämdhet och depression</a:t>
            </a:r>
          </a:p>
          <a:p>
            <a:r>
              <a:rPr lang="sv-SE" sz="1800" dirty="0"/>
              <a:t>Sämre livskvalitet</a:t>
            </a:r>
          </a:p>
          <a:p>
            <a:r>
              <a:rPr lang="sv-SE" sz="1800" dirty="0"/>
              <a:t>Fördröjd återgång till arbete</a:t>
            </a:r>
          </a:p>
          <a:p>
            <a:r>
              <a:rPr lang="sv-SE" sz="1800" dirty="0"/>
              <a:t>Ökad sjukvårdskonsumtion</a:t>
            </a:r>
          </a:p>
          <a:p>
            <a:r>
              <a:rPr lang="sv-SE" sz="1800" dirty="0"/>
              <a:t>Tveksam </a:t>
            </a:r>
            <a:r>
              <a:rPr lang="sv-SE" sz="1800" dirty="0" err="1"/>
              <a:t>analgestisk</a:t>
            </a:r>
            <a:r>
              <a:rPr lang="sv-SE" sz="1800" dirty="0"/>
              <a:t> effekt</a:t>
            </a:r>
          </a:p>
          <a:p>
            <a:r>
              <a:rPr lang="sv-SE" sz="1800" dirty="0" err="1"/>
              <a:t>Opioid</a:t>
            </a:r>
            <a:r>
              <a:rPr lang="sv-SE" sz="1800" dirty="0"/>
              <a:t>-inducerad </a:t>
            </a:r>
            <a:r>
              <a:rPr lang="sv-SE" sz="1800" dirty="0" err="1"/>
              <a:t>Hyperalgesi</a:t>
            </a:r>
            <a:endParaRPr lang="sv-SE" sz="1800" dirty="0"/>
          </a:p>
          <a:p>
            <a:pPr indent="-173736">
              <a:defRPr/>
            </a:pPr>
            <a:endParaRPr lang="sv-SE" sz="1800" dirty="0">
              <a:latin typeface="Bookman Old Style" panose="02050604050505020204" pitchFamily="18" charset="0"/>
            </a:endParaRPr>
          </a:p>
          <a:p>
            <a:endParaRPr lang="sv-SE" sz="1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4"/>
          </p:nvPr>
        </p:nvSpPr>
        <p:spPr>
          <a:xfrm>
            <a:off x="6095374" y="1566153"/>
            <a:ext cx="5105400" cy="42996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  <a:defRPr/>
            </a:pPr>
            <a:r>
              <a:rPr lang="sv-SE" sz="1800" i="1" dirty="0" smtClean="0"/>
              <a:t>SUBSTANSBRUKSSYNDROM </a:t>
            </a:r>
            <a:r>
              <a:rPr lang="sv-SE" sz="1800" i="1" dirty="0"/>
              <a:t>(DSM-5)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sv-SE" sz="1800" i="1" dirty="0"/>
              <a:t>BEROENDE</a:t>
            </a:r>
          </a:p>
          <a:p>
            <a:pPr>
              <a:lnSpc>
                <a:spcPct val="110000"/>
              </a:lnSpc>
              <a:defRPr/>
            </a:pPr>
            <a:r>
              <a:rPr lang="sv-SE" sz="1800" dirty="0" smtClean="0"/>
              <a:t>TOLERANSUTVECKLING</a:t>
            </a:r>
            <a:endParaRPr lang="sv-SE" sz="1800" dirty="0"/>
          </a:p>
          <a:p>
            <a:pPr>
              <a:lnSpc>
                <a:spcPct val="110000"/>
              </a:lnSpc>
              <a:defRPr/>
            </a:pPr>
            <a:r>
              <a:rPr lang="sv-SE" sz="1800" dirty="0"/>
              <a:t>Abstinens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sv-SE" sz="1800" i="1" dirty="0"/>
              <a:t>MISSBRUK</a:t>
            </a:r>
          </a:p>
          <a:p>
            <a:r>
              <a:rPr lang="sv-SE" sz="1800" dirty="0" smtClean="0"/>
              <a:t>Fortsatt </a:t>
            </a:r>
            <a:r>
              <a:rPr lang="sv-SE" sz="1800" dirty="0"/>
              <a:t>användning trots återkommande  </a:t>
            </a:r>
            <a:r>
              <a:rPr lang="sv-SE" sz="1800" dirty="0" smtClean="0"/>
              <a:t>sociala problem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8823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8320" y="188640"/>
            <a:ext cx="8591550" cy="8408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v-SE" b="1" dirty="0"/>
              <a:t>Strategier för opiodförskrivning</a:t>
            </a:r>
            <a:r>
              <a:rPr lang="sv-SE" sz="2400" b="1" dirty="0"/>
              <a:t/>
            </a:r>
            <a:br>
              <a:rPr lang="sv-SE" sz="2400" b="1" dirty="0"/>
            </a:br>
            <a:r>
              <a:rPr lang="sv-SE" sz="2700" b="1" dirty="0"/>
              <a:t>Receptförskrivning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303867" y="1447980"/>
            <a:ext cx="9482666" cy="524933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v-SE" sz="1600" b="1" i="1" u="sng" dirty="0"/>
              <a:t>Alltid: </a:t>
            </a:r>
          </a:p>
          <a:p>
            <a:pPr lvl="0"/>
            <a:r>
              <a:rPr lang="sv-SE" sz="1600" dirty="0"/>
              <a:t>Smärtanalys</a:t>
            </a:r>
          </a:p>
          <a:p>
            <a:pPr lvl="0"/>
            <a:r>
              <a:rPr lang="sv-SE" sz="1600" dirty="0"/>
              <a:t>Tydlig och dokumenterad behandlingsplan</a:t>
            </a:r>
          </a:p>
          <a:p>
            <a:r>
              <a:rPr lang="sv-SE" sz="1600" dirty="0"/>
              <a:t>Följa behandlingsplanen konsekvent</a:t>
            </a:r>
          </a:p>
          <a:p>
            <a:r>
              <a:rPr lang="sv-SE" sz="1600" dirty="0"/>
              <a:t>Informera patienten. </a:t>
            </a:r>
          </a:p>
          <a:p>
            <a:pPr lvl="0"/>
            <a:r>
              <a:rPr lang="sv-SE" sz="1600" dirty="0"/>
              <a:t>Undvik stora förpackningar </a:t>
            </a:r>
          </a:p>
          <a:p>
            <a:pPr lvl="0"/>
            <a:r>
              <a:rPr lang="sv-SE" sz="1600" dirty="0"/>
              <a:t>Undvik flera uttag</a:t>
            </a:r>
          </a:p>
          <a:p>
            <a:pPr lvl="0"/>
            <a:r>
              <a:rPr lang="sv-SE" sz="1600" dirty="0" smtClean="0"/>
              <a:t>läkare </a:t>
            </a:r>
            <a:r>
              <a:rPr lang="sv-SE" sz="1600" dirty="0"/>
              <a:t>som initierar </a:t>
            </a:r>
            <a:r>
              <a:rPr lang="sv-SE" sz="1600" dirty="0" smtClean="0"/>
              <a:t>behandling </a:t>
            </a:r>
            <a:r>
              <a:rPr lang="sv-SE" sz="1600" dirty="0"/>
              <a:t>har </a:t>
            </a:r>
            <a:r>
              <a:rPr lang="sv-SE" sz="1600" dirty="0" smtClean="0"/>
              <a:t>behandlingsansvar tills det överlämnas till </a:t>
            </a:r>
            <a:r>
              <a:rPr lang="sv-SE" sz="1600" dirty="0"/>
              <a:t>kollega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1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774" y="29424"/>
            <a:ext cx="10364451" cy="1376044"/>
          </a:xfrm>
        </p:spPr>
        <p:txBody>
          <a:bodyPr anchor="ctr">
            <a:normAutofit/>
          </a:bodyPr>
          <a:lstStyle/>
          <a:p>
            <a:pPr algn="ctr"/>
            <a:r>
              <a:rPr lang="sv-SE" sz="3200" b="1" dirty="0"/>
              <a:t>Strategier för opiodförskrivning</a:t>
            </a:r>
            <a:r>
              <a:rPr lang="sv-SE" sz="2400" b="1" dirty="0"/>
              <a:t/>
            </a:r>
            <a:br>
              <a:rPr lang="sv-SE" sz="2400" b="1" dirty="0"/>
            </a:br>
            <a:r>
              <a:rPr lang="sv-SE" sz="2400" b="1" dirty="0"/>
              <a:t>Receptförskrivning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>
          <a:xfrm>
            <a:off x="913774" y="1405468"/>
            <a:ext cx="10939559" cy="52493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v-SE" sz="3300" b="1" i="1" u="sng" dirty="0"/>
              <a:t>Vid nyförskrivning: </a:t>
            </a:r>
          </a:p>
          <a:p>
            <a:r>
              <a:rPr lang="sv-SE" sz="3300" dirty="0"/>
              <a:t>Provbehandling på 2-4 veckor</a:t>
            </a:r>
          </a:p>
          <a:p>
            <a:pPr lvl="0"/>
            <a:r>
              <a:rPr lang="sv-SE" sz="3300" dirty="0"/>
              <a:t>Planera utsättning redan vid insättning </a:t>
            </a:r>
          </a:p>
          <a:p>
            <a:r>
              <a:rPr lang="sv-SE" sz="3300" dirty="0"/>
              <a:t>Uppföljning och utvärdering efter 2-4 veckor</a:t>
            </a:r>
          </a:p>
          <a:p>
            <a:r>
              <a:rPr lang="sv-SE" sz="3300" dirty="0"/>
              <a:t>Om inte tydliga tecken på förbättring i livskvalitet och funktion inträffar så ska förskrivningen inte fortsättas.</a:t>
            </a:r>
          </a:p>
          <a:p>
            <a:pPr marL="0" indent="0">
              <a:buNone/>
            </a:pPr>
            <a:endParaRPr lang="sv-SE" sz="3300" b="1" i="1" u="sng" dirty="0"/>
          </a:p>
          <a:p>
            <a:pPr marL="0" indent="0">
              <a:buNone/>
            </a:pPr>
            <a:r>
              <a:rPr lang="sv-SE" sz="3300" b="1" i="1" u="sng" dirty="0"/>
              <a:t>Vid förskrivning &gt; 3 månader: </a:t>
            </a:r>
          </a:p>
          <a:p>
            <a:pPr lvl="0"/>
            <a:r>
              <a:rPr lang="sv-SE" sz="3300" dirty="0"/>
              <a:t>Ny smärtanalys</a:t>
            </a:r>
          </a:p>
          <a:p>
            <a:r>
              <a:rPr lang="sv-SE" sz="3300" dirty="0"/>
              <a:t>Ompröva patientens behov och det medicinska underlaget för det </a:t>
            </a:r>
          </a:p>
          <a:p>
            <a:pPr lvl="0"/>
            <a:r>
              <a:rPr lang="sv-SE" sz="3300" dirty="0"/>
              <a:t>Restriktivitet med </a:t>
            </a:r>
            <a:r>
              <a:rPr lang="sv-SE" sz="3300" dirty="0" err="1"/>
              <a:t>opioider</a:t>
            </a:r>
            <a:r>
              <a:rPr lang="sv-SE" sz="3300" dirty="0"/>
              <a:t> vid långvarig icke-malign smärta</a:t>
            </a:r>
          </a:p>
          <a:p>
            <a:r>
              <a:rPr lang="sv-SE" sz="3300" dirty="0"/>
              <a:t>Screena för substansbrukssyndrom</a:t>
            </a:r>
          </a:p>
          <a:p>
            <a:pPr lvl="0"/>
            <a:r>
              <a:rPr lang="sv-SE" sz="3300" dirty="0"/>
              <a:t>Kvalitetsindikatorer på en fungerande </a:t>
            </a:r>
            <a:r>
              <a:rPr lang="sv-SE" sz="3300" dirty="0" err="1"/>
              <a:t>opioidbehandling</a:t>
            </a:r>
            <a:r>
              <a:rPr lang="sv-SE" sz="3300" dirty="0"/>
              <a:t> är funktionsförbättring och ökad livskvalitet</a:t>
            </a:r>
            <a:r>
              <a:rPr lang="sv-SE" sz="3300" b="1" dirty="0"/>
              <a:t>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77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pe">
  <a:themeElements>
    <a:clrScheme name="Dropp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p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p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4528</TotalTime>
  <Words>590</Words>
  <Application>Microsoft Macintosh PowerPoint</Application>
  <PresentationFormat>Bredbild</PresentationFormat>
  <Paragraphs>160</Paragraphs>
  <Slides>26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3" baseType="lpstr">
      <vt:lpstr>Bookman Old Style</vt:lpstr>
      <vt:lpstr>Calibri</vt:lpstr>
      <vt:lpstr>Tahoma</vt:lpstr>
      <vt:lpstr>Tunga</vt:lpstr>
      <vt:lpstr>Tw Cen MT</vt:lpstr>
      <vt:lpstr>Arial</vt:lpstr>
      <vt:lpstr>Droppe</vt:lpstr>
      <vt:lpstr>Strategier för rationell opioidförskrivning i primärvården</vt:lpstr>
      <vt:lpstr>Fall 1 - 46-årig man</vt:lpstr>
      <vt:lpstr>Smärtanalys </vt:lpstr>
      <vt:lpstr>PowerPoint-presentation</vt:lpstr>
      <vt:lpstr>PowerPoint-presentation</vt:lpstr>
      <vt:lpstr>Vilka opioider?</vt:lpstr>
      <vt:lpstr>Opioider - Vanliga biverkningar </vt:lpstr>
      <vt:lpstr>Strategier för opiodförskrivning Receptförskrivning</vt:lpstr>
      <vt:lpstr>Strategier för opiodförskrivning Receptförskrivning</vt:lpstr>
      <vt:lpstr>Fall 1 - 46-årig man</vt:lpstr>
      <vt:lpstr>OPIOIDförskrivning PROBLEMATISK</vt:lpstr>
      <vt:lpstr>Intervjustudie om receptförnyelse av svaga opioider</vt:lpstr>
      <vt:lpstr>Fall 2: 46-årig man</vt:lpstr>
      <vt:lpstr>Strategier för opiodförskrivning Strategier på eda vårdcentral </vt:lpstr>
      <vt:lpstr>Kvinna 66 år (OPIOIDFAS)</vt:lpstr>
      <vt:lpstr>Kvinna 66 år (ABSTINENSFAS)</vt:lpstr>
      <vt:lpstr>Kvinna 66 år (FÖRDRÖJD FAS)</vt:lpstr>
      <vt:lpstr>Tips till doktor vid problematisk OPIOIDANVÄNDNING</vt:lpstr>
      <vt:lpstr>PowerPoint-presentation</vt:lpstr>
      <vt:lpstr>PowerPoint-presentation</vt:lpstr>
      <vt:lpstr>Strategier för opiodförskrivning Nedtrappning </vt:lpstr>
      <vt:lpstr>PowerPoint-presentation</vt:lpstr>
      <vt:lpstr>PowerPoint-presentation</vt:lpstr>
      <vt:lpstr>FALL 18 ÅRIG KVINNA</vt:lpstr>
      <vt:lpstr>Fall 58-årig kvinna</vt:lpstr>
      <vt:lpstr>Central Sensitisering 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FÖRSKRIVNING AV OPIOD VID BENIGN SMÄRTA</dc:title>
  <dc:creator>Elsa Ekelin</dc:creator>
  <cp:lastModifiedBy>Elsa Ekelin</cp:lastModifiedBy>
  <cp:revision>91</cp:revision>
  <dcterms:created xsi:type="dcterms:W3CDTF">2016-11-06T07:50:38Z</dcterms:created>
  <dcterms:modified xsi:type="dcterms:W3CDTF">2017-03-18T08:51:47Z</dcterms:modified>
</cp:coreProperties>
</file>